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embeddedFontLst>
    <p:embeddedFont>
      <p:font typeface="Franklin Gothic Book" panose="020B0503020102020204" pitchFamily="34" charset="0"/>
      <p:regular r:id="rId3"/>
      <p:italic r:id="rId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5833"/>
  </p:normalViewPr>
  <p:slideViewPr>
    <p:cSldViewPr snapToGrid="0">
      <p:cViewPr>
        <p:scale>
          <a:sx n="104" d="100"/>
          <a:sy n="104" d="100"/>
        </p:scale>
        <p:origin x="896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A05A3-16E1-C312-319B-5F4780FCCB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E6772B-0C58-72A8-5743-299262038B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0B8261-81CE-FC5C-D948-FA7E81F88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EFB47-2DDC-7A49-B658-ABDC28F8FD9E}" type="datetimeFigureOut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3B8E3-A2AC-53AB-148F-6FD24B701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C35253-6F02-BDFB-4B7C-5C1E8FA8B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4AE6C-2A81-CA45-8BB8-6E7F88B3E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42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EA2AC-D20C-56E2-6C35-56E2F74A6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5F199C-05CD-9996-48D3-A63037B1F7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13EBEA-749D-07FD-07EB-CD018BFCC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EFB47-2DDC-7A49-B658-ABDC28F8FD9E}" type="datetimeFigureOut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11371B-C4C4-19F9-1F3C-0BEDC41E8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34704-0E83-FA85-AF10-42CD88B66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4AE6C-2A81-CA45-8BB8-6E7F88B3E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22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9349D0-D92F-D647-793C-9B7F151CBD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813AD4-D2E8-5950-5FC7-D9B96F5596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996F6-443C-EE4A-41B0-00202152A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EFB47-2DDC-7A49-B658-ABDC28F8FD9E}" type="datetimeFigureOut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4A163-2657-1C95-14E6-235B11206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8395C9-D89A-EE82-4ADF-48844B5E3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4AE6C-2A81-CA45-8BB8-6E7F88B3E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654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BA5AC-6D16-D4CD-B859-881E268F3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9451B-D70F-B21C-DB2C-65ADB5699D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9836E-C332-18DE-EB2D-CF571A983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EFB47-2DDC-7A49-B658-ABDC28F8FD9E}" type="datetimeFigureOut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BA081-9A06-12A0-8214-2657C88EE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B5DC7-30DA-28E1-56D8-226C161C1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4AE6C-2A81-CA45-8BB8-6E7F88B3E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356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FB58E-E839-41E1-DA5E-7D5D90746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CF7BA-2F06-EE87-B334-6C880FEB0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9ECBE4-DA73-615D-E232-79B2B48AE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EFB47-2DDC-7A49-B658-ABDC28F8FD9E}" type="datetimeFigureOut">
              <a:rPr lang="en-US" smtClean="0"/>
              <a:t>11/5/24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515742-8291-01C4-EAB2-FAAF15A7B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FF63DA-13D3-6F3D-6F56-E5DDBD262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4AE6C-2A81-CA45-8BB8-6E7F88B3E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08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1E70C-B7C7-3B97-6DC8-6B7D6F91A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C1CCE-19CD-BA6C-151D-80CC56E79D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454DE7-EF89-C44D-F839-DA8BDACBEF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5BDC79-C957-C415-790C-87D686037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EFB47-2DDC-7A49-B658-ABDC28F8FD9E}" type="datetimeFigureOut">
              <a:rPr lang="en-US" smtClean="0"/>
              <a:t>11/5/24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4FA58F-2D44-3438-F13B-208C840F0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11AF2E-7E6C-A081-2069-6B84ED8C5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4AE6C-2A81-CA45-8BB8-6E7F88B3E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060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F0B9C-E126-A711-636B-05B933D37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431E94-5C67-BF75-D02E-7E2858EE0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C410F5-D67D-D107-35F0-BD74DCA79D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880EEC-7666-3941-15EA-E322FA4471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6A6794-0D91-EB20-C10A-991FEEF1F1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1B563B-7A0F-9355-8E41-E4C215F28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EFB47-2DDC-7A49-B658-ABDC28F8FD9E}" type="datetimeFigureOut">
              <a:rPr lang="en-US" smtClean="0"/>
              <a:t>11/5/24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F3A307-8832-81F0-B9B6-4F5865D7B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5795DD-74DD-6D1C-0AD8-126493263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4AE6C-2A81-CA45-8BB8-6E7F88B3E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234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E053B-4DDB-BCA4-1386-80624805E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1C259D-5488-6BA4-8B7F-666BFB594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EFB47-2DDC-7A49-B658-ABDC28F8FD9E}" type="datetimeFigureOut">
              <a:rPr lang="en-US" smtClean="0"/>
              <a:t>11/5/24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618677-D5E5-649F-8139-86426C46F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A9E97D-E477-2D6E-8C3C-723CD4FCC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4AE6C-2A81-CA45-8BB8-6E7F88B3E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730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811F4E-01FD-3071-9C71-CC32352BE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EFB47-2DDC-7A49-B658-ABDC28F8FD9E}" type="datetimeFigureOut">
              <a:rPr lang="en-US" smtClean="0"/>
              <a:t>11/5/24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6ACFAD-48E3-8953-E1A2-C9AA481DF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6DFAC-C411-0D73-C7F5-5168A7891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4AE6C-2A81-CA45-8BB8-6E7F88B3E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782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22184-6DEF-9FCB-0740-552F3E909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55D56-605F-09AD-7482-0F8C39754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342573-2286-C42A-D341-6045420919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E3D03E-D1ED-18F0-DA24-040BD6B0D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EFB47-2DDC-7A49-B658-ABDC28F8FD9E}" type="datetimeFigureOut">
              <a:rPr lang="en-US" smtClean="0"/>
              <a:t>11/5/24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E31EB3-A945-78E7-4F6E-A534CEFDA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509959-6F2B-F949-EB25-50EBD2B3C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4AE6C-2A81-CA45-8BB8-6E7F88B3E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21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6FAF2-0FBB-1D7A-E8B2-FC508461F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2CC0F-3A8B-769C-9328-FA7B15D1D8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478DC4-4201-2ADD-70B6-270D003352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539D16-4F31-9BE0-37D4-42B5A456E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EFB47-2DDC-7A49-B658-ABDC28F8FD9E}" type="datetimeFigureOut">
              <a:rPr lang="en-US" smtClean="0"/>
              <a:t>11/5/24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A5B5A7-57B3-688F-9904-1DDBE3BC2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5F076F-9873-5CAB-8045-A985E14DA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4AE6C-2A81-CA45-8BB8-6E7F88B3E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506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F61E08-B6D9-274F-C962-92CF45A9F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5831E7-06FC-A6A3-5CC7-961A34C6E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2FBD23-F86F-5EEB-EFB7-9F1AF4879C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82000"/>
                  </a:schemeClr>
                </a:solidFill>
                <a:latin typeface="Franklin Gothic Book" panose="020B0503020102020204" pitchFamily="34" charset="0"/>
              </a:defRPr>
            </a:lvl1pPr>
          </a:lstStyle>
          <a:p>
            <a:fld id="{681EFB47-2DDC-7A49-B658-ABDC28F8FD9E}" type="datetimeFigureOut">
              <a:rPr lang="en-US" smtClean="0"/>
              <a:pPr/>
              <a:t>11/5/24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B3115-071E-9A4F-AB3E-409D35AB73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82000"/>
                  </a:schemeClr>
                </a:solidFill>
                <a:latin typeface="Franklin Gothic Book" panose="020B05030201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EDCF2F-CFC0-F75F-9413-E684933C50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82000"/>
                  </a:schemeClr>
                </a:solidFill>
                <a:latin typeface="Franklin Gothic Book" panose="020B0503020102020204" pitchFamily="34" charset="0"/>
              </a:defRPr>
            </a:lvl1pPr>
          </a:lstStyle>
          <a:p>
            <a:fld id="{5ED4AE6C-2A81-CA45-8BB8-6E7F88B3E7B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9822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Franklin Gothic Book" panose="020B0503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679134-5FC1-1868-032D-C1A0FDB352EF}"/>
              </a:ext>
            </a:extLst>
          </p:cNvPr>
          <p:cNvSpPr/>
          <p:nvPr/>
        </p:nvSpPr>
        <p:spPr>
          <a:xfrm>
            <a:off x="0" y="-1"/>
            <a:ext cx="12192000" cy="135956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Franklin Gothic Book" panose="020B05030201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D802B40-DA85-4A7F-26DD-0B50CAF6BF12}"/>
              </a:ext>
            </a:extLst>
          </p:cNvPr>
          <p:cNvGrpSpPr/>
          <p:nvPr/>
        </p:nvGrpSpPr>
        <p:grpSpPr>
          <a:xfrm>
            <a:off x="3735805" y="120314"/>
            <a:ext cx="4720390" cy="1118937"/>
            <a:chOff x="2739189" y="2899610"/>
            <a:chExt cx="4720390" cy="1118937"/>
          </a:xfrm>
        </p:grpSpPr>
        <p:pic>
          <p:nvPicPr>
            <p:cNvPr id="4" name="Picture 3" descr="A logo of a letter r&#10;&#10;Description automatically generated">
              <a:extLst>
                <a:ext uri="{FF2B5EF4-FFF2-40B4-BE49-F238E27FC236}">
                  <a16:creationId xmlns:a16="http://schemas.microsoft.com/office/drawing/2014/main" id="{CC51F7E6-F155-8B0D-D2F0-E115CCC563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39189" y="2899610"/>
              <a:ext cx="1118937" cy="1118937"/>
            </a:xfrm>
            <a:prstGeom prst="ellipse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578DA12-04F0-60A7-2898-2EAEC4EADC24}"/>
                </a:ext>
              </a:extLst>
            </p:cNvPr>
            <p:cNvSpPr txBox="1"/>
            <p:nvPr/>
          </p:nvSpPr>
          <p:spPr>
            <a:xfrm>
              <a:off x="3954379" y="3013501"/>
              <a:ext cx="3505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b="1" dirty="0" err="1">
                  <a:latin typeface="Franklin Gothic Book" panose="020B0503020102020204" pitchFamily="34" charset="0"/>
                </a:rPr>
                <a:t>RepoInsight</a:t>
              </a:r>
              <a:endParaRPr lang="en-US" sz="4800" b="1" dirty="0">
                <a:latin typeface="Franklin Gothic Book" panose="020B0503020102020204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35B2A25-81CA-4C39-CF01-6252393B89A9}"/>
              </a:ext>
            </a:extLst>
          </p:cNvPr>
          <p:cNvGrpSpPr/>
          <p:nvPr/>
        </p:nvGrpSpPr>
        <p:grpSpPr>
          <a:xfrm>
            <a:off x="4854742" y="1413294"/>
            <a:ext cx="3266574" cy="1834628"/>
            <a:chOff x="415088" y="4778497"/>
            <a:chExt cx="4535907" cy="183462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1C3A2B5-4028-16EC-B076-B503B58765BF}"/>
                </a:ext>
              </a:extLst>
            </p:cNvPr>
            <p:cNvSpPr txBox="1"/>
            <p:nvPr/>
          </p:nvSpPr>
          <p:spPr>
            <a:xfrm>
              <a:off x="415089" y="5228130"/>
              <a:ext cx="4535906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latin typeface="Franklin Gothic Book" panose="020B0503020102020204" pitchFamily="34" charset="0"/>
                </a:rPr>
                <a:t>Interactive charts that display an individual's contributions over time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latin typeface="Franklin Gothic Book" panose="020B0503020102020204" pitchFamily="34" charset="0"/>
                </a:rPr>
                <a:t>Detailed statistics summarizing overall activity within a repository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latin typeface="Franklin Gothic Book" panose="020B0503020102020204" pitchFamily="34" charset="0"/>
                </a:rPr>
                <a:t>Line modification tracker that shows the last person to modify each line in a specified file, helping users understand code ownership and history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9202047-41C8-E487-C00F-99529071B05B}"/>
                </a:ext>
              </a:extLst>
            </p:cNvPr>
            <p:cNvSpPr txBox="1"/>
            <p:nvPr/>
          </p:nvSpPr>
          <p:spPr>
            <a:xfrm>
              <a:off x="415088" y="4778497"/>
              <a:ext cx="453590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>
                  <a:latin typeface="Franklin Gothic Book" panose="020B0503020102020204" pitchFamily="34" charset="0"/>
                </a:rPr>
                <a:t>Features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060B575-56F6-32F5-FB6B-8B108B000A6E}"/>
              </a:ext>
            </a:extLst>
          </p:cNvPr>
          <p:cNvGrpSpPr/>
          <p:nvPr/>
        </p:nvGrpSpPr>
        <p:grpSpPr>
          <a:xfrm>
            <a:off x="771033" y="4379942"/>
            <a:ext cx="3824018" cy="2155354"/>
            <a:chOff x="4773511" y="4027073"/>
            <a:chExt cx="4429626" cy="2653133"/>
          </a:xfrm>
        </p:grpSpPr>
        <p:pic>
          <p:nvPicPr>
            <p:cNvPr id="33" name="Picture 32" descr="A group of logos on a black background&#10;&#10;Description automatically generated">
              <a:extLst>
                <a:ext uri="{FF2B5EF4-FFF2-40B4-BE49-F238E27FC236}">
                  <a16:creationId xmlns:a16="http://schemas.microsoft.com/office/drawing/2014/main" id="{51DC7A15-CC0A-51BC-AEE5-4F7C34B9E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73511" y="4524851"/>
              <a:ext cx="4429626" cy="2155355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9FD8DDB-D97A-F250-9847-05011DC81531}"/>
                </a:ext>
              </a:extLst>
            </p:cNvPr>
            <p:cNvSpPr txBox="1"/>
            <p:nvPr/>
          </p:nvSpPr>
          <p:spPr>
            <a:xfrm>
              <a:off x="5925532" y="4027073"/>
              <a:ext cx="198120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>
                  <a:latin typeface="Franklin Gothic Book" panose="020B0503020102020204" pitchFamily="34" charset="0"/>
                </a:rPr>
                <a:t>Technologies</a:t>
              </a:r>
            </a:p>
          </p:txBody>
        </p:sp>
      </p:grpSp>
      <p:pic>
        <p:nvPicPr>
          <p:cNvPr id="38" name="Picture 37" descr="A screenshot of a computer&#10;&#10;Description automatically generated">
            <a:extLst>
              <a:ext uri="{FF2B5EF4-FFF2-40B4-BE49-F238E27FC236}">
                <a16:creationId xmlns:a16="http://schemas.microsoft.com/office/drawing/2014/main" id="{AA8302F1-3EC2-C2DD-E498-29BDDCFCCB1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9474"/>
          <a:stretch/>
        </p:blipFill>
        <p:spPr>
          <a:xfrm>
            <a:off x="8384003" y="1505559"/>
            <a:ext cx="3266574" cy="2360581"/>
          </a:xfrm>
          <a:prstGeom prst="rect">
            <a:avLst/>
          </a:prstGeom>
        </p:spPr>
      </p:pic>
      <p:pic>
        <p:nvPicPr>
          <p:cNvPr id="42" name="Picture 41" descr="A screenshot of a computer&#10;&#10;Description automatically generated">
            <a:extLst>
              <a:ext uri="{FF2B5EF4-FFF2-40B4-BE49-F238E27FC236}">
                <a16:creationId xmlns:a16="http://schemas.microsoft.com/office/drawing/2014/main" id="{3312D1B7-710B-C20C-F36E-88DE0FDC149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40962"/>
          <a:stretch/>
        </p:blipFill>
        <p:spPr>
          <a:xfrm>
            <a:off x="8742052" y="3902913"/>
            <a:ext cx="2989769" cy="252451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15F525B9-CBB2-E10F-75E4-E50583786B6D}"/>
              </a:ext>
            </a:extLst>
          </p:cNvPr>
          <p:cNvGrpSpPr/>
          <p:nvPr/>
        </p:nvGrpSpPr>
        <p:grpSpPr>
          <a:xfrm>
            <a:off x="415089" y="1413294"/>
            <a:ext cx="4535907" cy="3004178"/>
            <a:chOff x="415089" y="1413294"/>
            <a:chExt cx="4535907" cy="300417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0963979-923B-B860-CDF0-B4479C78BE24}"/>
                </a:ext>
              </a:extLst>
            </p:cNvPr>
            <p:cNvSpPr txBox="1"/>
            <p:nvPr/>
          </p:nvSpPr>
          <p:spPr>
            <a:xfrm>
              <a:off x="415090" y="1862927"/>
              <a:ext cx="4535906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err="1">
                  <a:latin typeface="Franklin Gothic Book" panose="020B0503020102020204" pitchFamily="34" charset="0"/>
                </a:rPr>
                <a:t>Repolnsight</a:t>
              </a:r>
              <a:r>
                <a:rPr lang="en-US" sz="1200" dirty="0">
                  <a:latin typeface="Franklin Gothic Book" panose="020B0503020102020204" pitchFamily="34" charset="0"/>
                </a:rPr>
                <a:t> is designed to provide software developers, team leads, and project managers with valuable insights into their collaborative work within GitHub repositories.</a:t>
              </a:r>
            </a:p>
            <a:p>
              <a:endParaRPr lang="en-US" sz="800" dirty="0">
                <a:latin typeface="Franklin Gothic Book" panose="020B0503020102020204" pitchFamily="34" charset="0"/>
              </a:endParaRPr>
            </a:p>
            <a:p>
              <a:r>
                <a:rPr lang="en-US" sz="1200" dirty="0">
                  <a:latin typeface="Franklin Gothic Book" panose="020B0503020102020204" pitchFamily="34" charset="0"/>
                </a:rPr>
                <a:t>The primary objective is to empower users to visualize and assess their contributions over time, fostering a deeper understanding of both individual and team performance.</a:t>
              </a:r>
            </a:p>
            <a:p>
              <a:endParaRPr lang="en-US" sz="800" dirty="0">
                <a:latin typeface="Franklin Gothic Book" panose="020B0503020102020204" pitchFamily="34" charset="0"/>
              </a:endParaRPr>
            </a:p>
            <a:p>
              <a:r>
                <a:rPr lang="en-US" sz="1200" dirty="0">
                  <a:latin typeface="Franklin Gothic Book" panose="020B0503020102020204" pitchFamily="34" charset="0"/>
                </a:rPr>
                <a:t>Target Users: Project Managers, team leads, software developers, etc.</a:t>
              </a:r>
            </a:p>
            <a:p>
              <a:endParaRPr lang="en-US" sz="800" dirty="0">
                <a:latin typeface="Franklin Gothic Book" panose="020B0503020102020204" pitchFamily="34" charset="0"/>
              </a:endParaRPr>
            </a:p>
            <a:p>
              <a:r>
                <a:rPr lang="en-US" sz="1200" dirty="0">
                  <a:latin typeface="Franklin Gothic Book" panose="020B0503020102020204" pitchFamily="34" charset="0"/>
                </a:rPr>
                <a:t>Benefits: Provides a clearer understanding of individual and collective efforts, it supports a culture of accountability and continuous improvement in software projects.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4E331EA-7B83-A1CF-C7E4-96EB270E7B89}"/>
                </a:ext>
              </a:extLst>
            </p:cNvPr>
            <p:cNvSpPr txBox="1"/>
            <p:nvPr/>
          </p:nvSpPr>
          <p:spPr>
            <a:xfrm>
              <a:off x="415089" y="1413294"/>
              <a:ext cx="453590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>
                  <a:latin typeface="Franklin Gothic Book" panose="020B0503020102020204" pitchFamily="34" charset="0"/>
                </a:rPr>
                <a:t>Introduction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8C57BEA-20A5-50E6-5A39-3177E98EF4AD}"/>
              </a:ext>
            </a:extLst>
          </p:cNvPr>
          <p:cNvGrpSpPr/>
          <p:nvPr/>
        </p:nvGrpSpPr>
        <p:grpSpPr>
          <a:xfrm>
            <a:off x="5213237" y="3902912"/>
            <a:ext cx="3266574" cy="2524511"/>
            <a:chOff x="4950995" y="1505559"/>
            <a:chExt cx="3266574" cy="2524511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BFA17E99-BD19-A9EE-4C70-4C27FBF602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b="45965"/>
            <a:stretch/>
          </p:blipFill>
          <p:spPr>
            <a:xfrm>
              <a:off x="4950995" y="1505559"/>
              <a:ext cx="3266574" cy="2524511"/>
            </a:xfrm>
            <a:prstGeom prst="rect">
              <a:avLst/>
            </a:prstGeom>
          </p:spPr>
        </p:pic>
        <p:pic>
          <p:nvPicPr>
            <p:cNvPr id="10" name="Picture 9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5F2AA036-27D2-BBEF-9A53-3DBAF47AE7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2487" t="532" r="79589" b="95796"/>
            <a:stretch/>
          </p:blipFill>
          <p:spPr>
            <a:xfrm>
              <a:off x="5030631" y="1527535"/>
              <a:ext cx="543735" cy="1593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663893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136</Words>
  <Application>Microsoft Macintosh PowerPoint</Application>
  <PresentationFormat>Widescreen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Franklin Gothic Book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Nathan Larsen</dc:creator>
  <cp:lastModifiedBy>Nathan Larsen</cp:lastModifiedBy>
  <cp:revision>11</cp:revision>
  <dcterms:created xsi:type="dcterms:W3CDTF">2024-11-06T01:39:22Z</dcterms:created>
  <dcterms:modified xsi:type="dcterms:W3CDTF">2024-11-06T03:28:27Z</dcterms:modified>
</cp:coreProperties>
</file>

<file path=docProps/thumbnail.jpeg>
</file>